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1" r:id="rId2"/>
  </p:sldMasterIdLst>
  <p:notesMasterIdLst>
    <p:notesMasterId r:id="rId14"/>
  </p:notesMasterIdLst>
  <p:handoutMasterIdLst>
    <p:handoutMasterId r:id="rId15"/>
  </p:handoutMasterIdLst>
  <p:sldIdLst>
    <p:sldId id="256" r:id="rId3"/>
    <p:sldId id="260" r:id="rId4"/>
    <p:sldId id="264" r:id="rId5"/>
    <p:sldId id="265" r:id="rId6"/>
    <p:sldId id="261" r:id="rId7"/>
    <p:sldId id="271" r:id="rId8"/>
    <p:sldId id="263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90" autoAdjust="0"/>
  </p:normalViewPr>
  <p:slideViewPr>
    <p:cSldViewPr snapToGrid="0">
      <p:cViewPr>
        <p:scale>
          <a:sx n="58" d="100"/>
          <a:sy n="58" d="100"/>
        </p:scale>
        <p:origin x="1618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547D48-8D1B-411E-8BB8-1FBA38C7AD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A462B7-330D-4D5E-AE44-FB59BECAA2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7F394-ACAA-4F9A-9FD5-263F9E22B554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F5A659-E421-4C64-9EB7-B438714BDF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Fakultet Tehničkih Nauka, Univerzitet Novi Sad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3E3B55-F9A9-42B3-AF7F-A6330B517A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B6BCB-4E98-4B64-B9A3-9CF0EE8BB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1593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8DE40-8655-44EA-8EA7-F5FDDC902415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Fakultet Tehničkih Nauka, Univerzitet Novi Sad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FDD98-FA71-4997-956C-6C28C9198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9643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43000" y="1520251"/>
            <a:ext cx="8254800" cy="30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6400" b="1">
                <a:solidFill>
                  <a:srgbClr val="F3F3F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143000" y="4712951"/>
            <a:ext cx="5704400" cy="6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2250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012" scaled="0"/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4261701" y="-2090033"/>
            <a:ext cx="615813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4197099" y="-3963982"/>
            <a:ext cx="6858001" cy="6858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1" name="Google Shape;8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99971">
            <a:off x="-965681" y="-57121"/>
            <a:ext cx="1393631" cy="143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3"/>
          <p:cNvPicPr preferRelativeResize="0"/>
          <p:nvPr/>
        </p:nvPicPr>
        <p:blipFill rotWithShape="1">
          <a:blip r:embed="rId5">
            <a:alphaModFix/>
          </a:blip>
          <a:srcRect l="24986" t="19560" r="27255" b="27830"/>
          <a:stretch/>
        </p:blipFill>
        <p:spPr>
          <a:xfrm rot="5400000">
            <a:off x="-15621" y="-366707"/>
            <a:ext cx="1473199" cy="1523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-120541" y="-2062268"/>
            <a:ext cx="1166009" cy="120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000" y="-1435084"/>
            <a:ext cx="9626597" cy="9626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46983" y="393700"/>
            <a:ext cx="6024901" cy="6027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29">
            <a:off x="10212486" y="6047546"/>
            <a:ext cx="1393631" cy="143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 l="24986" t="19560" r="27255" b="27830"/>
          <a:stretch/>
        </p:blipFill>
        <p:spPr>
          <a:xfrm>
            <a:off x="11046735" y="3237367"/>
            <a:ext cx="1755168" cy="181570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>
            <a:hlinkClick r:id="" action="ppaction://noaction"/>
          </p:cNvPr>
          <p:cNvSpPr txBox="1">
            <a:spLocks noGrp="1"/>
          </p:cNvSpPr>
          <p:nvPr>
            <p:ph type="ctrTitle"/>
          </p:nvPr>
        </p:nvSpPr>
        <p:spPr>
          <a:xfrm>
            <a:off x="1986157" y="747347"/>
            <a:ext cx="60248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8050025" y="750347"/>
            <a:ext cx="3208400" cy="6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" name="Google Shape;90;p13">
            <a:hlinkClick r:id="" action="ppaction://noaction"/>
          </p:cNvPr>
          <p:cNvSpPr txBox="1">
            <a:spLocks noGrp="1"/>
          </p:cNvSpPr>
          <p:nvPr>
            <p:ph type="ctrTitle" idx="2"/>
          </p:nvPr>
        </p:nvSpPr>
        <p:spPr>
          <a:xfrm>
            <a:off x="1986157" y="1709313"/>
            <a:ext cx="6024800" cy="6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3"/>
          </p:nvPr>
        </p:nvSpPr>
        <p:spPr>
          <a:xfrm>
            <a:off x="8050025" y="1709313"/>
            <a:ext cx="3208400" cy="6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3">
            <a:hlinkClick r:id="" action="ppaction://noaction"/>
          </p:cNvPr>
          <p:cNvSpPr txBox="1">
            <a:spLocks noGrp="1"/>
          </p:cNvSpPr>
          <p:nvPr>
            <p:ph type="ctrTitle" idx="4"/>
          </p:nvPr>
        </p:nvSpPr>
        <p:spPr>
          <a:xfrm>
            <a:off x="1986157" y="2657064"/>
            <a:ext cx="6024800" cy="6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5"/>
          </p:nvPr>
        </p:nvSpPr>
        <p:spPr>
          <a:xfrm>
            <a:off x="8050025" y="2654664"/>
            <a:ext cx="3208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3">
            <a:hlinkClick r:id="" action="ppaction://noaction"/>
          </p:cNvPr>
          <p:cNvSpPr txBox="1">
            <a:spLocks noGrp="1"/>
          </p:cNvSpPr>
          <p:nvPr>
            <p:ph type="ctrTitle" idx="6"/>
          </p:nvPr>
        </p:nvSpPr>
        <p:spPr>
          <a:xfrm>
            <a:off x="1986157" y="3606095"/>
            <a:ext cx="6024800" cy="6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7"/>
          </p:nvPr>
        </p:nvSpPr>
        <p:spPr>
          <a:xfrm>
            <a:off x="8050025" y="3603695"/>
            <a:ext cx="32084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3">
            <a:hlinkClick r:id="" action="ppaction://noaction"/>
          </p:cNvPr>
          <p:cNvSpPr txBox="1">
            <a:spLocks noGrp="1"/>
          </p:cNvSpPr>
          <p:nvPr>
            <p:ph type="ctrTitle" idx="8"/>
          </p:nvPr>
        </p:nvSpPr>
        <p:spPr>
          <a:xfrm>
            <a:off x="1986159" y="4552244"/>
            <a:ext cx="6024800" cy="6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9"/>
          </p:nvPr>
        </p:nvSpPr>
        <p:spPr>
          <a:xfrm>
            <a:off x="8050025" y="4552244"/>
            <a:ext cx="3208400" cy="6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3">
            <a:hlinkClick r:id="" action="ppaction://noaction"/>
          </p:cNvPr>
          <p:cNvSpPr txBox="1">
            <a:spLocks noGrp="1"/>
          </p:cNvSpPr>
          <p:nvPr>
            <p:ph type="ctrTitle" idx="13"/>
          </p:nvPr>
        </p:nvSpPr>
        <p:spPr>
          <a:xfrm>
            <a:off x="1986159" y="5501053"/>
            <a:ext cx="60248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4"/>
          </p:nvPr>
        </p:nvSpPr>
        <p:spPr>
          <a:xfrm>
            <a:off x="8050025" y="5504053"/>
            <a:ext cx="3208400" cy="6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3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933575" y="749747"/>
            <a:ext cx="1012800" cy="60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"/>
              <a:buNone/>
              <a:defRPr sz="33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3">
            <a:hlinkClick r:id="" action="ppaction://noaction"/>
          </p:cNvPr>
          <p:cNvSpPr txBox="1">
            <a:spLocks noGrp="1"/>
          </p:cNvSpPr>
          <p:nvPr>
            <p:ph type="title" idx="16" hasCustomPrompt="1"/>
          </p:nvPr>
        </p:nvSpPr>
        <p:spPr>
          <a:xfrm>
            <a:off x="933913" y="1708913"/>
            <a:ext cx="1012800" cy="60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"/>
              <a:buNone/>
              <a:defRPr sz="33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3">
            <a:hlinkClick r:id="" action="ppaction://noaction"/>
          </p:cNvPr>
          <p:cNvSpPr txBox="1">
            <a:spLocks noGrp="1"/>
          </p:cNvSpPr>
          <p:nvPr>
            <p:ph type="title" idx="17" hasCustomPrompt="1"/>
          </p:nvPr>
        </p:nvSpPr>
        <p:spPr>
          <a:xfrm>
            <a:off x="933575" y="2654664"/>
            <a:ext cx="1012800" cy="60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"/>
              <a:buNone/>
              <a:defRPr sz="33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3">
            <a:hlinkClick r:id="" action="ppaction://noaction"/>
          </p:cNvPr>
          <p:cNvSpPr txBox="1">
            <a:spLocks noGrp="1"/>
          </p:cNvSpPr>
          <p:nvPr>
            <p:ph type="title" idx="18" hasCustomPrompt="1"/>
          </p:nvPr>
        </p:nvSpPr>
        <p:spPr>
          <a:xfrm>
            <a:off x="933913" y="3606095"/>
            <a:ext cx="1012800" cy="60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"/>
              <a:buNone/>
              <a:defRPr sz="33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3">
            <a:hlinkClick r:id="" action="ppaction://noaction"/>
          </p:cNvPr>
          <p:cNvSpPr txBox="1">
            <a:spLocks noGrp="1"/>
          </p:cNvSpPr>
          <p:nvPr>
            <p:ph type="title" idx="19" hasCustomPrompt="1"/>
          </p:nvPr>
        </p:nvSpPr>
        <p:spPr>
          <a:xfrm>
            <a:off x="933575" y="5503453"/>
            <a:ext cx="1012800" cy="60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"/>
              <a:buNone/>
              <a:defRPr sz="33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3">
            <a:hlinkClick r:id="" action="ppaction://noaction"/>
          </p:cNvPr>
          <p:cNvSpPr txBox="1">
            <a:spLocks noGrp="1"/>
          </p:cNvSpPr>
          <p:nvPr>
            <p:ph type="title" idx="20" hasCustomPrompt="1"/>
          </p:nvPr>
        </p:nvSpPr>
        <p:spPr>
          <a:xfrm>
            <a:off x="933575" y="4554244"/>
            <a:ext cx="1012800" cy="60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"/>
              <a:buNone/>
              <a:defRPr sz="33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pic>
        <p:nvPicPr>
          <p:cNvPr id="106" name="Google Shape;10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16232">
            <a:off x="137968" y="5511385"/>
            <a:ext cx="1166008" cy="1204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3834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rgbClr val="2B2929"/>
            </a:gs>
            <a:gs pos="58999">
              <a:schemeClr val="lt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5410669" y="2526680"/>
            <a:ext cx="615813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6401" y="-2223966"/>
            <a:ext cx="6858001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 rotWithShape="1">
          <a:blip r:embed="rId4">
            <a:alphaModFix/>
          </a:blip>
          <a:srcRect l="24986" t="19560" r="27255" b="27830"/>
          <a:stretch/>
        </p:blipFill>
        <p:spPr>
          <a:xfrm rot="10800000">
            <a:off x="11030727" y="1051825"/>
            <a:ext cx="1473199" cy="1523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266229">
            <a:off x="11324519" y="2709439"/>
            <a:ext cx="1393629" cy="1439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510448">
            <a:off x="-437842" y="3530228"/>
            <a:ext cx="1166009" cy="120403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 txBox="1">
            <a:spLocks noGrp="1"/>
          </p:cNvSpPr>
          <p:nvPr>
            <p:ph type="title" hasCustomPrompt="1"/>
          </p:nvPr>
        </p:nvSpPr>
        <p:spPr>
          <a:xfrm>
            <a:off x="5483800" y="4299917"/>
            <a:ext cx="2462800" cy="42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4"/>
          <p:cNvSpPr txBox="1">
            <a:spLocks noGrp="1"/>
          </p:cNvSpPr>
          <p:nvPr>
            <p:ph type="ctrTitle" idx="2"/>
          </p:nvPr>
        </p:nvSpPr>
        <p:spPr>
          <a:xfrm>
            <a:off x="5483800" y="4795044"/>
            <a:ext cx="2462800" cy="5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1"/>
          </p:nvPr>
        </p:nvSpPr>
        <p:spPr>
          <a:xfrm>
            <a:off x="5483800" y="5208032"/>
            <a:ext cx="2462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 idx="3" hasCustomPrompt="1"/>
          </p:nvPr>
        </p:nvSpPr>
        <p:spPr>
          <a:xfrm>
            <a:off x="8661397" y="4299917"/>
            <a:ext cx="2462800" cy="42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>
            <a:spLocks noGrp="1"/>
          </p:cNvSpPr>
          <p:nvPr>
            <p:ph type="ctrTitle" idx="4"/>
          </p:nvPr>
        </p:nvSpPr>
        <p:spPr>
          <a:xfrm>
            <a:off x="8661233" y="4795044"/>
            <a:ext cx="2462800" cy="5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5"/>
          </p:nvPr>
        </p:nvSpPr>
        <p:spPr>
          <a:xfrm>
            <a:off x="8661233" y="5208032"/>
            <a:ext cx="24628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 idx="6" hasCustomPrompt="1"/>
          </p:nvPr>
        </p:nvSpPr>
        <p:spPr>
          <a:xfrm>
            <a:off x="5483800" y="1905967"/>
            <a:ext cx="2462800" cy="42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4"/>
          <p:cNvSpPr txBox="1">
            <a:spLocks noGrp="1"/>
          </p:cNvSpPr>
          <p:nvPr>
            <p:ph type="ctrTitle" idx="7"/>
          </p:nvPr>
        </p:nvSpPr>
        <p:spPr>
          <a:xfrm>
            <a:off x="5483800" y="2400400"/>
            <a:ext cx="2462800" cy="5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ubTitle" idx="8"/>
          </p:nvPr>
        </p:nvSpPr>
        <p:spPr>
          <a:xfrm>
            <a:off x="5483800" y="2813300"/>
            <a:ext cx="24628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title" idx="9" hasCustomPrompt="1"/>
          </p:nvPr>
        </p:nvSpPr>
        <p:spPr>
          <a:xfrm>
            <a:off x="8661397" y="1905967"/>
            <a:ext cx="2462800" cy="42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14"/>
          <p:cNvSpPr txBox="1">
            <a:spLocks noGrp="1"/>
          </p:cNvSpPr>
          <p:nvPr>
            <p:ph type="ctrTitle" idx="13"/>
          </p:nvPr>
        </p:nvSpPr>
        <p:spPr>
          <a:xfrm>
            <a:off x="8661233" y="2400400"/>
            <a:ext cx="2462800" cy="5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subTitle" idx="14"/>
          </p:nvPr>
        </p:nvSpPr>
        <p:spPr>
          <a:xfrm>
            <a:off x="8661233" y="2813300"/>
            <a:ext cx="24628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title" idx="15"/>
          </p:nvPr>
        </p:nvSpPr>
        <p:spPr>
          <a:xfrm>
            <a:off x="950967" y="491767"/>
            <a:ext cx="1027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4385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949400" y="5124317"/>
            <a:ext cx="5813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1"/>
          </p:nvPr>
        </p:nvSpPr>
        <p:spPr>
          <a:xfrm>
            <a:off x="949400" y="3005684"/>
            <a:ext cx="8921600" cy="19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29" name="Google Shape;12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3983233" y="-2813335"/>
            <a:ext cx="615813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9326" y="3843900"/>
            <a:ext cx="6861353" cy="68580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3627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7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0420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8099331" scaled="0"/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899401" y="-4317999"/>
            <a:ext cx="6858001" cy="6858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0" name="Google Shape;14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0616284" y="1951901"/>
            <a:ext cx="6858001" cy="6858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1" name="Google Shape;14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8" flipH="1">
            <a:off x="11225802" y="2692246"/>
            <a:ext cx="1393629" cy="143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 rotWithShape="1">
          <a:blip r:embed="rId5">
            <a:alphaModFix/>
          </a:blip>
          <a:srcRect l="24986" t="19560" r="27255" b="27830"/>
          <a:stretch/>
        </p:blipFill>
        <p:spPr>
          <a:xfrm rot="-5400000" flipH="1">
            <a:off x="11159207" y="4888777"/>
            <a:ext cx="1473199" cy="1523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 flipH="1">
            <a:off x="-2978501" y="4666634"/>
            <a:ext cx="615813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7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4593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18900044" scaled="0"/>
        </a:gra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32903" y="1300100"/>
            <a:ext cx="9626597" cy="9626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29">
            <a:off x="10640353" y="4912497"/>
            <a:ext cx="1393631" cy="143911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7339600" y="871733"/>
            <a:ext cx="3686400" cy="9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ubTitle" idx="1"/>
          </p:nvPr>
        </p:nvSpPr>
        <p:spPr>
          <a:xfrm>
            <a:off x="7339800" y="2074167"/>
            <a:ext cx="3686400" cy="12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0238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8100019" scaled="0"/>
        </a:gra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083402" y="-3456487"/>
            <a:ext cx="615813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5072964" y="-5579216"/>
            <a:ext cx="9626597" cy="9626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0">
            <a:off x="519433" y="222509"/>
            <a:ext cx="1166009" cy="120403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>
            <a:spLocks noGrp="1"/>
          </p:cNvSpPr>
          <p:nvPr>
            <p:ph type="title"/>
          </p:nvPr>
        </p:nvSpPr>
        <p:spPr>
          <a:xfrm>
            <a:off x="972035" y="3411733"/>
            <a:ext cx="3686400" cy="9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1"/>
          </p:nvPr>
        </p:nvSpPr>
        <p:spPr>
          <a:xfrm>
            <a:off x="972041" y="4614167"/>
            <a:ext cx="3686400" cy="12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16227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18900732" scaled="0"/>
        </a:gra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42354" y="3871668"/>
            <a:ext cx="615813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855" y="4114800"/>
            <a:ext cx="9626597" cy="9626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6389" y="3835401"/>
            <a:ext cx="6858001" cy="6858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100029">
            <a:off x="9659341" y="5347430"/>
            <a:ext cx="1393631" cy="143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 rotWithShape="1">
          <a:blip r:embed="rId6">
            <a:alphaModFix/>
          </a:blip>
          <a:srcRect l="24986" t="19560" r="27255" b="27830"/>
          <a:stretch/>
        </p:blipFill>
        <p:spPr>
          <a:xfrm rot="-5400000">
            <a:off x="8629713" y="5572129"/>
            <a:ext cx="1473199" cy="152399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>
            <a:spLocks noGrp="1"/>
          </p:cNvSpPr>
          <p:nvPr>
            <p:ph type="subTitle" idx="1"/>
          </p:nvPr>
        </p:nvSpPr>
        <p:spPr>
          <a:xfrm>
            <a:off x="6924484" y="2152833"/>
            <a:ext cx="3992400" cy="13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7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00">
            <a:off x="10644989" y="376716"/>
            <a:ext cx="1166009" cy="1204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0671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subTitle" idx="1"/>
          </p:nvPr>
        </p:nvSpPr>
        <p:spPr>
          <a:xfrm flipH="1">
            <a:off x="6954805" y="2696933"/>
            <a:ext cx="4288400" cy="27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 flipH="1">
            <a:off x="6402805" y="1533167"/>
            <a:ext cx="484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68" name="Google Shape;16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229832" y="-8738333"/>
            <a:ext cx="10854469" cy="1090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3">
            <a:alphaModFix/>
          </a:blip>
          <a:srcRect l="24986" t="19560" r="27255" b="27830"/>
          <a:stretch/>
        </p:blipFill>
        <p:spPr>
          <a:xfrm flipH="1">
            <a:off x="6121398" y="-301511"/>
            <a:ext cx="1473199" cy="1523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9723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gradFill>
          <a:gsLst>
            <a:gs pos="0">
              <a:srgbClr val="2B2929"/>
            </a:gs>
            <a:gs pos="58999">
              <a:schemeClr val="lt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9120416" y="-908362"/>
            <a:ext cx="615813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2916" y="2763771"/>
            <a:ext cx="9626597" cy="9626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9450" y="-2281195"/>
            <a:ext cx="6858001" cy="6858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4" name="Google Shape;17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21734" y="-1863846"/>
            <a:ext cx="6024901" cy="6027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91450" y="2789172"/>
            <a:ext cx="6858001" cy="6858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6" name="Google Shape;17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100029">
            <a:off x="11107235" y="3710967"/>
            <a:ext cx="1393631" cy="143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 rotWithShape="1">
          <a:blip r:embed="rId8">
            <a:alphaModFix/>
          </a:blip>
          <a:srcRect l="24986" t="19560" r="27255" b="27830"/>
          <a:stretch/>
        </p:blipFill>
        <p:spPr>
          <a:xfrm rot="-5399989">
            <a:off x="10142101" y="5000090"/>
            <a:ext cx="1473203" cy="1524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 rotWithShape="1">
          <a:blip r:embed="rId8">
            <a:alphaModFix/>
          </a:blip>
          <a:srcRect l="24986" t="19560" r="27255" b="27830"/>
          <a:stretch/>
        </p:blipFill>
        <p:spPr>
          <a:xfrm rot="5400000">
            <a:off x="10832769" y="-537829"/>
            <a:ext cx="1755168" cy="181570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7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8749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⬥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344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rgbClr val="2B2929"/>
            </a:gs>
            <a:gs pos="58999">
              <a:schemeClr val="lt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9945466" y="2057401"/>
            <a:ext cx="615813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3601" y="-2451099"/>
            <a:ext cx="6858001" cy="6858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" name="Google Shape;2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435601" y="1356968"/>
            <a:ext cx="6858001" cy="6858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5">
            <a:alphaModFix/>
          </a:blip>
          <a:srcRect l="24986" t="19560" r="27255" b="27830"/>
          <a:stretch/>
        </p:blipFill>
        <p:spPr>
          <a:xfrm rot="5366725">
            <a:off x="-229186" y="4279388"/>
            <a:ext cx="1473199" cy="152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799948">
            <a:off x="11113601" y="491774"/>
            <a:ext cx="1393632" cy="143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666691">
            <a:off x="13803" y="-226"/>
            <a:ext cx="1393631" cy="143911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7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50967" y="1638233"/>
            <a:ext cx="10277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600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44111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wo columns 1">
  <p:cSld name="Tittle and two columns 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18900732" scaled="0"/>
        </a:gra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7899385" y="-2005964"/>
            <a:ext cx="11683969" cy="1168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29">
            <a:off x="-170460" y="4688179"/>
            <a:ext cx="1393631" cy="143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18924">
            <a:off x="10531174" y="304564"/>
            <a:ext cx="1393631" cy="143910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8202967" y="1517967"/>
            <a:ext cx="3025200" cy="9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8203067" y="2617533"/>
            <a:ext cx="30252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title" idx="2"/>
          </p:nvPr>
        </p:nvSpPr>
        <p:spPr>
          <a:xfrm>
            <a:off x="8202967" y="3956267"/>
            <a:ext cx="3025200" cy="9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subTitle" idx="3"/>
          </p:nvPr>
        </p:nvSpPr>
        <p:spPr>
          <a:xfrm>
            <a:off x="8203067" y="5055933"/>
            <a:ext cx="30252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title" idx="4"/>
          </p:nvPr>
        </p:nvSpPr>
        <p:spPr>
          <a:xfrm>
            <a:off x="950967" y="491767"/>
            <a:ext cx="1027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8557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898484" y="-4133099"/>
            <a:ext cx="6858001" cy="6858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99971">
            <a:off x="9738051" y="-416421"/>
            <a:ext cx="1393631" cy="143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 rotWithShape="1">
          <a:blip r:embed="rId4">
            <a:alphaModFix/>
          </a:blip>
          <a:srcRect l="24986" t="19560" r="27255" b="27830"/>
          <a:stretch/>
        </p:blipFill>
        <p:spPr>
          <a:xfrm rot="10800000">
            <a:off x="9965410" y="327780"/>
            <a:ext cx="1473199" cy="1523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2130">
            <a:off x="83313" y="5511379"/>
            <a:ext cx="1166009" cy="120403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>
            <a:spLocks noGrp="1"/>
          </p:cNvSpPr>
          <p:nvPr>
            <p:ph type="title"/>
          </p:nvPr>
        </p:nvSpPr>
        <p:spPr>
          <a:xfrm>
            <a:off x="1250267" y="41204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subTitle" idx="1"/>
          </p:nvPr>
        </p:nvSpPr>
        <p:spPr>
          <a:xfrm>
            <a:off x="1250267" y="48492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title" idx="2"/>
          </p:nvPr>
        </p:nvSpPr>
        <p:spPr>
          <a:xfrm>
            <a:off x="4645892" y="41204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subTitle" idx="3"/>
          </p:nvPr>
        </p:nvSpPr>
        <p:spPr>
          <a:xfrm>
            <a:off x="4645895" y="48492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9" name="Google Shape;199;p24"/>
          <p:cNvSpPr txBox="1">
            <a:spLocks noGrp="1"/>
          </p:cNvSpPr>
          <p:nvPr>
            <p:ph type="title" idx="4"/>
          </p:nvPr>
        </p:nvSpPr>
        <p:spPr>
          <a:xfrm>
            <a:off x="8041529" y="41204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subTitle" idx="5"/>
          </p:nvPr>
        </p:nvSpPr>
        <p:spPr>
          <a:xfrm>
            <a:off x="8041529" y="48492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title" idx="6"/>
          </p:nvPr>
        </p:nvSpPr>
        <p:spPr>
          <a:xfrm>
            <a:off x="950967" y="491767"/>
            <a:ext cx="1027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62838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-3624018" y="3011834"/>
            <a:ext cx="615813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9702815" y="-2090166"/>
            <a:ext cx="615813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8382016" y="-2018664"/>
            <a:ext cx="11683969" cy="1168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7899385" y="-2005964"/>
            <a:ext cx="11683969" cy="1168399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3334728" y="20941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8" name="Google Shape;208;p25"/>
          <p:cNvSpPr txBox="1">
            <a:spLocks noGrp="1"/>
          </p:cNvSpPr>
          <p:nvPr>
            <p:ph type="subTitle" idx="1"/>
          </p:nvPr>
        </p:nvSpPr>
        <p:spPr>
          <a:xfrm>
            <a:off x="3334728" y="27746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title" idx="2"/>
          </p:nvPr>
        </p:nvSpPr>
        <p:spPr>
          <a:xfrm>
            <a:off x="6219672" y="20941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subTitle" idx="3"/>
          </p:nvPr>
        </p:nvSpPr>
        <p:spPr>
          <a:xfrm>
            <a:off x="6219667" y="27746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title" idx="4"/>
          </p:nvPr>
        </p:nvSpPr>
        <p:spPr>
          <a:xfrm>
            <a:off x="3334728" y="40053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subTitle" idx="5"/>
          </p:nvPr>
        </p:nvSpPr>
        <p:spPr>
          <a:xfrm>
            <a:off x="3334728" y="46858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title" idx="6"/>
          </p:nvPr>
        </p:nvSpPr>
        <p:spPr>
          <a:xfrm>
            <a:off x="6219672" y="40053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subTitle" idx="7"/>
          </p:nvPr>
        </p:nvSpPr>
        <p:spPr>
          <a:xfrm>
            <a:off x="6219667" y="46858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title" idx="8"/>
          </p:nvPr>
        </p:nvSpPr>
        <p:spPr>
          <a:xfrm>
            <a:off x="950967" y="491767"/>
            <a:ext cx="1027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85690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11306733" y="2526680"/>
            <a:ext cx="615813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4592201" y="-2528766"/>
            <a:ext cx="6858001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 rotWithShape="1">
          <a:blip r:embed="rId4">
            <a:alphaModFix/>
          </a:blip>
          <a:srcRect l="24986" t="19560" r="27255" b="27830"/>
          <a:stretch/>
        </p:blipFill>
        <p:spPr>
          <a:xfrm rot="10800000" flipH="1">
            <a:off x="58275" y="747025"/>
            <a:ext cx="1473199" cy="1523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266229" flipH="1">
            <a:off x="-663948" y="2709439"/>
            <a:ext cx="1393629" cy="1439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510448" flipH="1">
            <a:off x="11326034" y="3530228"/>
            <a:ext cx="1166009" cy="120403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1468233" y="2307300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subTitle" idx="1"/>
          </p:nvPr>
        </p:nvSpPr>
        <p:spPr>
          <a:xfrm>
            <a:off x="1468233" y="30258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4" name="Google Shape;224;p26"/>
          <p:cNvSpPr txBox="1">
            <a:spLocks noGrp="1"/>
          </p:cNvSpPr>
          <p:nvPr>
            <p:ph type="title" idx="2"/>
          </p:nvPr>
        </p:nvSpPr>
        <p:spPr>
          <a:xfrm>
            <a:off x="4771931" y="2307300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5" name="Google Shape;225;p26"/>
          <p:cNvSpPr txBox="1">
            <a:spLocks noGrp="1"/>
          </p:cNvSpPr>
          <p:nvPr>
            <p:ph type="subTitle" idx="3"/>
          </p:nvPr>
        </p:nvSpPr>
        <p:spPr>
          <a:xfrm>
            <a:off x="4771931" y="30258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6" name="Google Shape;226;p26"/>
          <p:cNvSpPr txBox="1">
            <a:spLocks noGrp="1"/>
          </p:cNvSpPr>
          <p:nvPr>
            <p:ph type="title" idx="4"/>
          </p:nvPr>
        </p:nvSpPr>
        <p:spPr>
          <a:xfrm>
            <a:off x="1468233" y="4726500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7" name="Google Shape;227;p26"/>
          <p:cNvSpPr txBox="1">
            <a:spLocks noGrp="1"/>
          </p:cNvSpPr>
          <p:nvPr>
            <p:ph type="subTitle" idx="5"/>
          </p:nvPr>
        </p:nvSpPr>
        <p:spPr>
          <a:xfrm>
            <a:off x="1468233" y="54450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title" idx="6"/>
          </p:nvPr>
        </p:nvSpPr>
        <p:spPr>
          <a:xfrm>
            <a:off x="4771931" y="4726500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subTitle" idx="7"/>
          </p:nvPr>
        </p:nvSpPr>
        <p:spPr>
          <a:xfrm>
            <a:off x="4771931" y="54450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title" idx="8"/>
          </p:nvPr>
        </p:nvSpPr>
        <p:spPr>
          <a:xfrm>
            <a:off x="8075636" y="2307300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1" name="Google Shape;231;p26"/>
          <p:cNvSpPr txBox="1">
            <a:spLocks noGrp="1"/>
          </p:cNvSpPr>
          <p:nvPr>
            <p:ph type="subTitle" idx="9"/>
          </p:nvPr>
        </p:nvSpPr>
        <p:spPr>
          <a:xfrm>
            <a:off x="8075636" y="30258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title" idx="13"/>
          </p:nvPr>
        </p:nvSpPr>
        <p:spPr>
          <a:xfrm>
            <a:off x="8075636" y="4726500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subTitle" idx="14"/>
          </p:nvPr>
        </p:nvSpPr>
        <p:spPr>
          <a:xfrm>
            <a:off x="8075636" y="54450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4" name="Google Shape;234;p26"/>
          <p:cNvSpPr txBox="1">
            <a:spLocks noGrp="1"/>
          </p:cNvSpPr>
          <p:nvPr>
            <p:ph type="title" idx="15"/>
          </p:nvPr>
        </p:nvSpPr>
        <p:spPr>
          <a:xfrm>
            <a:off x="950967" y="491767"/>
            <a:ext cx="1027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584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2698631" scaled="0"/>
        </a:gra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909785" y="-1644962"/>
            <a:ext cx="615813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130747" y="2027171"/>
            <a:ext cx="9626597" cy="9626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-3388683" y="-3017795"/>
            <a:ext cx="6858001" cy="6858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4" name="Google Shape;2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-2974385" y="-2608431"/>
            <a:ext cx="6024901" cy="6027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2880683" y="2052572"/>
            <a:ext cx="6858001" cy="6858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6" name="Google Shape;25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100029" flipH="1">
            <a:off x="867902" y="2974367"/>
            <a:ext cx="1393631" cy="143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 rotWithShape="1">
          <a:blip r:embed="rId8">
            <a:alphaModFix/>
          </a:blip>
          <a:srcRect l="24986" t="19560" r="27255" b="27830"/>
          <a:stretch/>
        </p:blipFill>
        <p:spPr>
          <a:xfrm rot="5399989" flipH="1">
            <a:off x="1753461" y="4263490"/>
            <a:ext cx="1473203" cy="1524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 rotWithShape="1">
          <a:blip r:embed="rId8">
            <a:alphaModFix/>
          </a:blip>
          <a:srcRect l="24986" t="19560" r="27255" b="27830"/>
          <a:stretch/>
        </p:blipFill>
        <p:spPr>
          <a:xfrm flipH="1">
            <a:off x="854915" y="207051"/>
            <a:ext cx="1755168" cy="18157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1933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699971" flipH="1">
            <a:off x="9583141" y="212255"/>
            <a:ext cx="1393631" cy="143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 rotWithShape="1">
          <a:blip r:embed="rId3">
            <a:alphaModFix/>
          </a:blip>
          <a:srcRect l="24986" t="19560" r="27255" b="27830"/>
          <a:stretch/>
        </p:blipFill>
        <p:spPr>
          <a:xfrm rot="-5400000" flipH="1">
            <a:off x="8553513" y="-97331"/>
            <a:ext cx="1473199" cy="1523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100000" flipH="1">
            <a:off x="10568789" y="5418041"/>
            <a:ext cx="1166009" cy="1204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58534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2204187" y="738166"/>
            <a:ext cx="615813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4676848" y="1609199"/>
            <a:ext cx="9626597" cy="9626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1654265" y="4042032"/>
            <a:ext cx="6858001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857314" y="4000733"/>
            <a:ext cx="6858001" cy="6858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1" name="Google Shape;27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3271612" y="4424739"/>
            <a:ext cx="6024901" cy="6027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799942">
            <a:off x="10667266" y="304578"/>
            <a:ext cx="1393629" cy="143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 rotWithShape="1">
          <a:blip r:embed="rId7">
            <a:alphaModFix/>
          </a:blip>
          <a:srcRect l="24986" t="19560" r="27255" b="27830"/>
          <a:stretch/>
        </p:blipFill>
        <p:spPr>
          <a:xfrm>
            <a:off x="901622" y="1838557"/>
            <a:ext cx="1473199" cy="1523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 rotWithShape="1">
          <a:blip r:embed="rId7">
            <a:alphaModFix/>
          </a:blip>
          <a:srcRect l="24986" t="19560" r="27255" b="27830"/>
          <a:stretch/>
        </p:blipFill>
        <p:spPr>
          <a:xfrm rot="10800000">
            <a:off x="5757179" y="4501534"/>
            <a:ext cx="1755168" cy="1815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700000">
            <a:off x="291877" y="3133352"/>
            <a:ext cx="1166009" cy="120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088948" y="4431633"/>
            <a:ext cx="6858001" cy="6858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88774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-4064002" y="2057401"/>
            <a:ext cx="615813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4419601" y="-888999"/>
            <a:ext cx="6858001" cy="6858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0" name="Google Shape;2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601201" y="1356968"/>
            <a:ext cx="6858001" cy="6858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1" name="Google Shape;28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666691" flipH="1">
            <a:off x="10632166" y="-226"/>
            <a:ext cx="1393631" cy="143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 rotWithShape="1">
          <a:blip r:embed="rId6">
            <a:alphaModFix/>
          </a:blip>
          <a:srcRect l="24986" t="19560" r="27255" b="27830"/>
          <a:stretch/>
        </p:blipFill>
        <p:spPr>
          <a:xfrm rot="-5366725" flipH="1">
            <a:off x="10592387" y="5092188"/>
            <a:ext cx="1473199" cy="152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799948" flipH="1">
            <a:off x="-467635" y="491774"/>
            <a:ext cx="1393632" cy="14391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30473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758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0125766" y="-2736982"/>
            <a:ext cx="615813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0234267" y="-1303217"/>
            <a:ext cx="6858001" cy="6858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" name="Google Shape;3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0626340" y="-625210"/>
            <a:ext cx="6024901" cy="6027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 rotWithShape="1">
          <a:blip r:embed="rId5">
            <a:alphaModFix/>
          </a:blip>
          <a:srcRect l="24986" t="19560" r="27255" b="27830"/>
          <a:stretch/>
        </p:blipFill>
        <p:spPr>
          <a:xfrm rot="-5400000">
            <a:off x="10604765" y="774765"/>
            <a:ext cx="1755168" cy="1815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-4445917" y="-1502499"/>
            <a:ext cx="6858001" cy="6858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" name="Google Shape;34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699971">
            <a:off x="-706498" y="2099562"/>
            <a:ext cx="1393631" cy="143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 rotWithShape="1">
          <a:blip r:embed="rId5">
            <a:alphaModFix/>
          </a:blip>
          <a:srcRect l="24986" t="19560" r="27255" b="27830"/>
          <a:stretch/>
        </p:blipFill>
        <p:spPr>
          <a:xfrm rot="5400000">
            <a:off x="40362" y="1789977"/>
            <a:ext cx="1473199" cy="152399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1931533" y="491788"/>
            <a:ext cx="33408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2"/>
          </p:nvPr>
        </p:nvSpPr>
        <p:spPr>
          <a:xfrm>
            <a:off x="6919900" y="491788"/>
            <a:ext cx="33408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6919900" y="4629367"/>
            <a:ext cx="3340800" cy="14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1931533" y="4629367"/>
            <a:ext cx="3340800" cy="14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2530166" y="4934934"/>
            <a:ext cx="6158137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42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8864068" y="-3858333"/>
            <a:ext cx="6858001" cy="6858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" name="Google Shape;4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99971">
            <a:off x="10398837" y="-649654"/>
            <a:ext cx="1393631" cy="143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 rotWithShape="1">
          <a:blip r:embed="rId4">
            <a:alphaModFix/>
          </a:blip>
          <a:srcRect l="24986" t="19560" r="27255" b="27830"/>
          <a:stretch/>
        </p:blipFill>
        <p:spPr>
          <a:xfrm rot="10800000">
            <a:off x="10626195" y="297747"/>
            <a:ext cx="1473199" cy="1523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3931934" y="3668895"/>
            <a:ext cx="7717468" cy="859456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7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6363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934367" y="2469800"/>
            <a:ext cx="5505600" cy="35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arker Grotesque Medium"/>
              <a:buChar char="⬥"/>
              <a:defRPr sz="2133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934367" y="860967"/>
            <a:ext cx="5505600" cy="1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0" name="Google Shape;5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042217">
            <a:off x="254924" y="117327"/>
            <a:ext cx="1166008" cy="1204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-2266535" y="5052513"/>
            <a:ext cx="6158137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480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2700006" scaled="0"/>
        </a:gra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366935" y="-3050087"/>
            <a:ext cx="615813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4356497" y="-5172816"/>
            <a:ext cx="9626597" cy="9626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4020733" y="-2150233"/>
            <a:ext cx="6858001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3979434" y="2361346"/>
            <a:ext cx="6858001" cy="6858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0" name="Google Shape;6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3571793" y="2774193"/>
            <a:ext cx="6024901" cy="6027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699971">
            <a:off x="2682485" y="5043158"/>
            <a:ext cx="1393631" cy="143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 rotWithShape="1">
          <a:blip r:embed="rId7">
            <a:alphaModFix/>
          </a:blip>
          <a:srcRect l="24986" t="19560" r="27255" b="27830"/>
          <a:stretch/>
        </p:blipFill>
        <p:spPr>
          <a:xfrm rot="5400000">
            <a:off x="3542145" y="380256"/>
            <a:ext cx="1473199" cy="1523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 rotWithShape="1">
          <a:blip r:embed="rId7">
            <a:alphaModFix/>
          </a:blip>
          <a:srcRect l="24986" t="19560" r="27255" b="27830"/>
          <a:stretch/>
        </p:blipFill>
        <p:spPr>
          <a:xfrm rot="-5400000">
            <a:off x="592329" y="5230945"/>
            <a:ext cx="1755168" cy="1815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100000">
            <a:off x="2560925" y="-223106"/>
            <a:ext cx="1166009" cy="120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4410334" y="592980"/>
            <a:ext cx="6858001" cy="6858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4449533" y="1658300"/>
            <a:ext cx="6747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4449400" y="2966733"/>
            <a:ext cx="67476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8819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rgbClr val="2B2929"/>
            </a:gs>
            <a:gs pos="58999">
              <a:schemeClr val="lt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998100" y="513900"/>
            <a:ext cx="4566000" cy="2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70" name="Google Shape;7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9863566" y="2684401"/>
            <a:ext cx="6158137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359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109234" y="-3876566"/>
            <a:ext cx="615813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0" flipH="1">
            <a:off x="4008968" y="605249"/>
            <a:ext cx="1166009" cy="1204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1"/>
          <p:cNvPicPr preferRelativeResize="0"/>
          <p:nvPr/>
        </p:nvPicPr>
        <p:blipFill rotWithShape="1">
          <a:blip r:embed="rId4">
            <a:alphaModFix/>
          </a:blip>
          <a:srcRect l="24986" t="19560" r="27255" b="27830"/>
          <a:stretch/>
        </p:blipFill>
        <p:spPr>
          <a:xfrm rot="5399990">
            <a:off x="2402967" y="-86921"/>
            <a:ext cx="1755164" cy="181570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1646533"/>
            <a:ext cx="8768000" cy="2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1712000" y="4345433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6432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667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AEAF6E97-118F-4E0B-82B5-AFE8329C3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559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7" r:id="rId24"/>
    <p:sldLayoutId id="2147483688" r:id="rId25"/>
    <p:sldLayoutId id="2147483689" r:id="rId26"/>
    <p:sldLayoutId id="2147483690" r:id="rId27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86" name="Google Shape;286;p32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22810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4A5DC-4D53-4CF0-A218-54D3B0057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145048"/>
            <a:ext cx="9480176" cy="2988811"/>
          </a:xfrm>
        </p:spPr>
        <p:txBody>
          <a:bodyPr/>
          <a:lstStyle/>
          <a:p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r>
              <a:rPr lang="sr-Latn-RS" sz="4800" dirty="0"/>
              <a:t>OMRON ENCODER - E6C2-CWZ5B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3B72E-0327-4BA1-9CF6-CCDC410175B7}"/>
              </a:ext>
            </a:extLst>
          </p:cNvPr>
          <p:cNvSpPr txBox="1"/>
          <p:nvPr/>
        </p:nvSpPr>
        <p:spPr>
          <a:xfrm>
            <a:off x="1143000" y="2579586"/>
            <a:ext cx="4360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>
                <a:solidFill>
                  <a:schemeClr val="accent5"/>
                </a:solidFill>
              </a:rPr>
              <a:t>Tehnička Sredstva Automatike</a:t>
            </a:r>
            <a:endParaRPr lang="en-US" sz="2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946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7CCE242D-F3AA-407D-BA95-AE494D09D8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1546777"/>
              </p:ext>
            </p:extLst>
          </p:nvPr>
        </p:nvGraphicFramePr>
        <p:xfrm>
          <a:off x="1957137" y="0"/>
          <a:ext cx="8277726" cy="6881599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4138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8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1723">
                <a:tc gridSpan="2">
                  <a:txBody>
                    <a:bodyPr/>
                    <a:lstStyle/>
                    <a:p>
                      <a:r>
                        <a:rPr lang="sr-Latn-RS" b="1" dirty="0"/>
                        <a:t>                                             </a:t>
                      </a:r>
                      <a:r>
                        <a:rPr lang="en-US" b="1" dirty="0"/>
                        <a:t>- </a:t>
                      </a:r>
                      <a:r>
                        <a:rPr lang="sr-Latn-RS" b="1" dirty="0"/>
                        <a:t>KARAKTERISTIKE</a:t>
                      </a:r>
                      <a:r>
                        <a:rPr lang="en-US" b="1" dirty="0"/>
                        <a:t> -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99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2"/>
                          </a:solidFill>
                        </a:rPr>
                        <a:t> NAPAJANJE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b="1" baseline="0" dirty="0">
                          <a:solidFill>
                            <a:schemeClr val="tx2"/>
                          </a:solidFill>
                        </a:rPr>
                        <a:t>12 do 24VDC (-10% do +15%)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35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REZOLUCIJA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1000 P/R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72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FAZNI</a:t>
                      </a:r>
                      <a:r>
                        <a:rPr lang="en-US" baseline="0" dirty="0">
                          <a:solidFill>
                            <a:schemeClr val="tx2"/>
                          </a:solidFill>
                        </a:rPr>
                        <a:t> POMERAJ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90</a:t>
                      </a:r>
                      <a:r>
                        <a:rPr lang="en-US" baseline="30000" dirty="0">
                          <a:solidFill>
                            <a:schemeClr val="tx2"/>
                          </a:solidFill>
                        </a:rPr>
                        <a:t>⁰ </a:t>
                      </a:r>
                      <a:r>
                        <a:rPr lang="en-US" baseline="0" dirty="0">
                          <a:solidFill>
                            <a:schemeClr val="tx2"/>
                          </a:solidFill>
                        </a:rPr>
                        <a:t>± </a:t>
                      </a:r>
                      <a:r>
                        <a:rPr lang="sr-Latn-RS" baseline="0" dirty="0">
                          <a:solidFill>
                            <a:schemeClr val="tx2"/>
                          </a:solidFill>
                        </a:rPr>
                        <a:t>45</a:t>
                      </a:r>
                      <a:r>
                        <a:rPr lang="en-US" baseline="30000" dirty="0">
                          <a:solidFill>
                            <a:schemeClr val="tx2"/>
                          </a:solidFill>
                        </a:rPr>
                        <a:t>⁰</a:t>
                      </a:r>
                      <a:r>
                        <a:rPr lang="sr-Latn-RS" baseline="0" dirty="0">
                          <a:solidFill>
                            <a:schemeClr val="tx2"/>
                          </a:solidFill>
                        </a:rPr>
                        <a:t> (1</a:t>
                      </a:r>
                      <a:r>
                        <a:rPr lang="en-US" baseline="0" dirty="0">
                          <a:solidFill>
                            <a:schemeClr val="tx2"/>
                          </a:solidFill>
                        </a:rPr>
                        <a:t>/4T±1/8T)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72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REFERENTNI</a:t>
                      </a:r>
                      <a:r>
                        <a:rPr lang="en-US" baseline="0" dirty="0">
                          <a:solidFill>
                            <a:schemeClr val="tx2"/>
                          </a:solidFill>
                        </a:rPr>
                        <a:t> SIGNAL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INDEKS KANAL,</a:t>
                      </a:r>
                      <a:r>
                        <a:rPr lang="en-US" baseline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sr-Latn-RS" baseline="0" dirty="0">
                          <a:solidFill>
                            <a:schemeClr val="tx2"/>
                          </a:solidFill>
                        </a:rPr>
                        <a:t>ŠIRINA 90</a:t>
                      </a:r>
                      <a:r>
                        <a:rPr lang="en-US" baseline="30000" dirty="0">
                          <a:solidFill>
                            <a:schemeClr val="tx2"/>
                          </a:solidFill>
                        </a:rPr>
                        <a:t>⁰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723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2"/>
                          </a:solidFill>
                        </a:rPr>
                        <a:t>IZLAZNI</a:t>
                      </a:r>
                      <a:r>
                        <a:rPr lang="sr-Latn-RS" baseline="0" dirty="0">
                          <a:solidFill>
                            <a:schemeClr val="tx2"/>
                          </a:solidFill>
                        </a:rPr>
                        <a:t> SIGNALI 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2"/>
                          </a:solidFill>
                        </a:rPr>
                        <a:t>A, B,</a:t>
                      </a:r>
                      <a:r>
                        <a:rPr lang="sr-Latn-RS" baseline="0" dirty="0">
                          <a:solidFill>
                            <a:schemeClr val="tx2"/>
                          </a:solidFill>
                        </a:rPr>
                        <a:t> Z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723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2"/>
                          </a:solidFill>
                        </a:rPr>
                        <a:t>IZLAZNA</a:t>
                      </a:r>
                      <a:r>
                        <a:rPr lang="sr-Latn-RS" baseline="0" dirty="0">
                          <a:solidFill>
                            <a:schemeClr val="tx2"/>
                          </a:solidFill>
                        </a:rPr>
                        <a:t> FREKVENCIJA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2"/>
                          </a:solidFill>
                        </a:rPr>
                        <a:t>50kHz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7868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2"/>
                          </a:solidFill>
                        </a:rPr>
                        <a:t>STRUJA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≤</a:t>
                      </a:r>
                      <a:r>
                        <a:rPr lang="sr-Latn-RS" dirty="0">
                          <a:solidFill>
                            <a:schemeClr val="tx2"/>
                          </a:solidFill>
                        </a:rPr>
                        <a:t>100mA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7868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2"/>
                          </a:solidFill>
                        </a:rPr>
                        <a:t>RADNA TEMPERATURA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2"/>
                          </a:solidFill>
                        </a:rPr>
                        <a:t>-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sr-Latn-RS" dirty="0">
                          <a:solidFill>
                            <a:schemeClr val="tx2"/>
                          </a:solidFill>
                        </a:rPr>
                        <a:t>0     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do</a:t>
                      </a:r>
                      <a:r>
                        <a:rPr lang="sr-Latn-RS" dirty="0">
                          <a:solidFill>
                            <a:schemeClr val="tx2"/>
                          </a:solidFill>
                        </a:rPr>
                        <a:t>     +</a:t>
                      </a: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70</a:t>
                      </a:r>
                      <a:r>
                        <a:rPr lang="en-US" baseline="30000" dirty="0">
                          <a:solidFill>
                            <a:schemeClr val="tx2"/>
                          </a:solidFill>
                        </a:rPr>
                        <a:t>⁰</a:t>
                      </a:r>
                      <a:r>
                        <a:rPr lang="sr-Latn-RS" baseline="3000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sr-Latn-RS" baseline="0" dirty="0">
                          <a:solidFill>
                            <a:schemeClr val="tx2"/>
                          </a:solidFill>
                        </a:rPr>
                        <a:t>C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7868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2"/>
                          </a:solidFill>
                        </a:rPr>
                        <a:t>RADNA</a:t>
                      </a:r>
                      <a:r>
                        <a:rPr lang="sr-Latn-RS" baseline="0" dirty="0">
                          <a:solidFill>
                            <a:schemeClr val="tx2"/>
                          </a:solidFill>
                        </a:rPr>
                        <a:t> BRZINA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&lt;6000rpm</a:t>
                      </a:r>
                      <a:r>
                        <a:rPr lang="en-US" baseline="0" dirty="0">
                          <a:solidFill>
                            <a:schemeClr val="tx2"/>
                          </a:solidFill>
                        </a:rPr>
                        <a:t> (</a:t>
                      </a:r>
                      <a:r>
                        <a:rPr lang="en-US" baseline="0" dirty="0" err="1">
                          <a:solidFill>
                            <a:schemeClr val="tx2"/>
                          </a:solidFill>
                        </a:rPr>
                        <a:t>mehanical</a:t>
                      </a:r>
                      <a:r>
                        <a:rPr lang="en-US" baseline="0" dirty="0">
                          <a:solidFill>
                            <a:schemeClr val="tx2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786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TE</a:t>
                      </a:r>
                      <a:r>
                        <a:rPr lang="sr-Latn-RS" dirty="0">
                          <a:solidFill>
                            <a:schemeClr val="tx2"/>
                          </a:solidFill>
                        </a:rPr>
                        <a:t>ŽINA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2"/>
                          </a:solidFill>
                        </a:rPr>
                        <a:t>≈300g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0153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2"/>
                          </a:solidFill>
                        </a:rPr>
                        <a:t>MATERIJALI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>
                          <a:solidFill>
                            <a:schemeClr val="tx2"/>
                          </a:solidFill>
                        </a:rPr>
                        <a:t>Kućište:</a:t>
                      </a:r>
                      <a:r>
                        <a:rPr lang="sr-Latn-RS" sz="1600" baseline="0" dirty="0">
                          <a:solidFill>
                            <a:schemeClr val="tx2"/>
                          </a:solidFill>
                        </a:rPr>
                        <a:t> Aluminijum,  Vratilo:  Nerđajući Čelik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7868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chemeClr val="tx2"/>
                          </a:solidFill>
                        </a:rPr>
                        <a:t>MOMENT</a:t>
                      </a:r>
                      <a:r>
                        <a:rPr lang="sr-Latn-RS" baseline="0" dirty="0">
                          <a:solidFill>
                            <a:schemeClr val="tx2"/>
                          </a:solidFill>
                        </a:rPr>
                        <a:t> INERCIJE ROTORA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800" dirty="0">
                          <a:solidFill>
                            <a:schemeClr val="tx2"/>
                          </a:solidFill>
                        </a:rPr>
                        <a:t>25 gcm</a:t>
                      </a:r>
                      <a:r>
                        <a:rPr lang="sr-Latn-RS" sz="1800" baseline="30000" dirty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378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>
                          <a:solidFill>
                            <a:schemeClr val="tx2"/>
                          </a:solidFill>
                        </a:rPr>
                        <a:t>STEPEN</a:t>
                      </a:r>
                      <a:r>
                        <a:rPr lang="sr-Latn-RS" baseline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sr-Latn-RS" dirty="0">
                          <a:solidFill>
                            <a:schemeClr val="tx2"/>
                          </a:solidFill>
                        </a:rPr>
                        <a:t>ZAŠTITE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800" dirty="0">
                          <a:solidFill>
                            <a:schemeClr val="tx2"/>
                          </a:solidFill>
                        </a:rPr>
                        <a:t>IP66</a:t>
                      </a:r>
                      <a:endParaRPr 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1713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ABBE-2A06-4DC6-8F76-605EF691FB80}"/>
              </a:ext>
            </a:extLst>
          </p:cNvPr>
          <p:cNvSpPr txBox="1">
            <a:spLocks/>
          </p:cNvSpPr>
          <p:nvPr/>
        </p:nvSpPr>
        <p:spPr>
          <a:xfrm>
            <a:off x="288287" y="496486"/>
            <a:ext cx="102772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chemeClr val="accent6"/>
                </a:solidFill>
              </a:rPr>
              <a:t>Za</a:t>
            </a:r>
            <a:r>
              <a:rPr lang="sr-Latn-BA" sz="4800" dirty="0">
                <a:solidFill>
                  <a:schemeClr val="accent6"/>
                </a:solidFill>
              </a:rPr>
              <a:t>štita</a:t>
            </a:r>
            <a:endParaRPr lang="en-US" sz="4800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6F7EBE-C69A-45B9-BBAA-47711C30A7F4}"/>
              </a:ext>
            </a:extLst>
          </p:cNvPr>
          <p:cNvSpPr txBox="1"/>
          <p:nvPr/>
        </p:nvSpPr>
        <p:spPr>
          <a:xfrm>
            <a:off x="224118" y="1709900"/>
            <a:ext cx="116630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200" dirty="0">
                <a:solidFill>
                  <a:schemeClr val="accent5"/>
                </a:solidFill>
              </a:rPr>
              <a:t>Dve vrste zaštite – mehanička i električna zaštita</a:t>
            </a:r>
          </a:p>
          <a:p>
            <a:pPr marL="457200" indent="-4572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sr-Latn-BA" sz="3200" dirty="0">
                <a:solidFill>
                  <a:schemeClr val="accent5"/>
                </a:solidFill>
              </a:rPr>
              <a:t>Kućište je napravljeno da bude otporno na prašinu i vodu (IP66)</a:t>
            </a:r>
          </a:p>
          <a:p>
            <a:pPr marL="457200" indent="-4572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sr-Latn-BA" sz="3200" dirty="0">
              <a:solidFill>
                <a:schemeClr val="accent5"/>
              </a:solidFill>
            </a:endParaRPr>
          </a:p>
          <a:p>
            <a:pPr marL="457200" indent="-4572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sr-Latn-BA" sz="3200" dirty="0">
                <a:solidFill>
                  <a:schemeClr val="accent5"/>
                </a:solidFill>
              </a:rPr>
              <a:t>Enkoder je osetljiv na visoke napone. Postoji zaštita izlaznih terminala i ne sme se prekoračiti maksimalan napon</a:t>
            </a:r>
            <a:endParaRPr lang="en-US" sz="3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091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D582-CEA7-4ED5-BE77-2A528E84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18" y="688991"/>
            <a:ext cx="10277200" cy="763600"/>
          </a:xfrm>
        </p:spPr>
        <p:txBody>
          <a:bodyPr/>
          <a:lstStyle/>
          <a:p>
            <a:r>
              <a:rPr lang="sr-Latn-RS" sz="4800" dirty="0"/>
              <a:t>Šta je enkoder?</a:t>
            </a:r>
            <a:endParaRPr 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A0BC5-3192-46EE-9A7D-B81D15BFB4AB}"/>
              </a:ext>
            </a:extLst>
          </p:cNvPr>
          <p:cNvSpPr txBox="1"/>
          <p:nvPr/>
        </p:nvSpPr>
        <p:spPr>
          <a:xfrm>
            <a:off x="224118" y="1709900"/>
            <a:ext cx="1166308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5"/>
                </a:solidFill>
              </a:rPr>
              <a:t>Senzor</a:t>
            </a:r>
            <a:r>
              <a:rPr lang="en-US" sz="3200" dirty="0">
                <a:solidFill>
                  <a:schemeClr val="accent5"/>
                </a:solidFill>
              </a:rPr>
              <a:t> </a:t>
            </a:r>
            <a:r>
              <a:rPr lang="en-US" sz="3200" dirty="0" err="1">
                <a:solidFill>
                  <a:schemeClr val="accent5"/>
                </a:solidFill>
              </a:rPr>
              <a:t>pomo</a:t>
            </a:r>
            <a:r>
              <a:rPr lang="sr-Latn-RS" sz="3200" dirty="0">
                <a:solidFill>
                  <a:schemeClr val="accent5"/>
                </a:solidFill>
              </a:rPr>
              <a:t>ću koga može da se odredi brzina i pozicija pri obrtnom kretanju. 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sr-Latn-RS" sz="3200" dirty="0">
                <a:solidFill>
                  <a:schemeClr val="accent5"/>
                </a:solidFill>
              </a:rPr>
              <a:t>Daje informaciju o poziciji/brzini osovine enkodera koja je povezana sa objektom čija se pozicija/brzina određuju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sr-Latn-RS" sz="3200" dirty="0">
                <a:solidFill>
                  <a:schemeClr val="accent5"/>
                </a:solidFill>
              </a:rPr>
              <a:t>Ukoliko treba da se odredi pozicija/brzina pri pravolinijskom kretanju, to se lako postiže konstruktivnim rešenjima kojima se od pravolinijskog kretanja dobija obrtno kretanje osovine enkodera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sr-Latn-RS" sz="3200" dirty="0">
              <a:solidFill>
                <a:schemeClr val="accent5"/>
              </a:solidFill>
            </a:endParaRPr>
          </a:p>
          <a:p>
            <a:endParaRPr lang="en-US" sz="2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461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D582-CEA7-4ED5-BE77-2A528E84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18" y="688991"/>
            <a:ext cx="10277200" cy="763600"/>
          </a:xfrm>
        </p:spPr>
        <p:txBody>
          <a:bodyPr/>
          <a:lstStyle/>
          <a:p>
            <a:r>
              <a:rPr lang="en-US" sz="4800" dirty="0"/>
              <a:t>Tri </a:t>
            </a:r>
            <a:r>
              <a:rPr lang="en-US" sz="4800" dirty="0" err="1"/>
              <a:t>osnovna</a:t>
            </a:r>
            <a:r>
              <a:rPr lang="en-US" sz="4800" dirty="0"/>
              <a:t> </a:t>
            </a:r>
            <a:r>
              <a:rPr lang="en-US" sz="4800" dirty="0" err="1"/>
              <a:t>principa</a:t>
            </a:r>
            <a:r>
              <a:rPr lang="en-US" sz="4800" dirty="0"/>
              <a:t> </a:t>
            </a:r>
            <a:r>
              <a:rPr lang="en-US" sz="4800" dirty="0" err="1"/>
              <a:t>rada</a:t>
            </a:r>
            <a:r>
              <a:rPr lang="en-US" sz="4800" dirty="0"/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A0BC5-3192-46EE-9A7D-B81D15BFB4AB}"/>
              </a:ext>
            </a:extLst>
          </p:cNvPr>
          <p:cNvSpPr txBox="1"/>
          <p:nvPr/>
        </p:nvSpPr>
        <p:spPr>
          <a:xfrm>
            <a:off x="224118" y="1709900"/>
            <a:ext cx="1166308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3" indent="-4572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sr-Latn-BA" sz="3600" dirty="0">
                <a:solidFill>
                  <a:schemeClr val="accent6"/>
                </a:solidFill>
                <a:latin typeface="+mj-lt"/>
              </a:rPr>
              <a:t>zasnovan na magnetno-otpornom principu</a:t>
            </a:r>
            <a:endParaRPr lang="en-US" sz="3600" dirty="0">
              <a:solidFill>
                <a:schemeClr val="accent6"/>
              </a:solidFill>
              <a:latin typeface="+mj-lt"/>
            </a:endParaRPr>
          </a:p>
          <a:p>
            <a:pPr lvl="3">
              <a:buClr>
                <a:schemeClr val="accent6"/>
              </a:buClr>
            </a:pPr>
            <a:endParaRPr lang="sr-Latn-BA" sz="3600" dirty="0">
              <a:solidFill>
                <a:schemeClr val="accent6"/>
              </a:solidFill>
              <a:latin typeface="+mj-lt"/>
            </a:endParaRPr>
          </a:p>
          <a:p>
            <a:pPr marL="457200" lvl="3" indent="-4572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sr-Latn-BA" sz="3600" dirty="0">
                <a:solidFill>
                  <a:schemeClr val="accent6"/>
                </a:solidFill>
                <a:latin typeface="+mj-lt"/>
              </a:rPr>
              <a:t>zasnovan na magnetnom principu sa Holovim senzorom</a:t>
            </a:r>
            <a:endParaRPr lang="en-US" sz="3600" dirty="0">
              <a:solidFill>
                <a:schemeClr val="accent6"/>
              </a:solidFill>
              <a:latin typeface="+mj-lt"/>
            </a:endParaRPr>
          </a:p>
          <a:p>
            <a:pPr lvl="3">
              <a:buClr>
                <a:schemeClr val="accent6"/>
              </a:buClr>
            </a:pPr>
            <a:endParaRPr lang="sr-Latn-BA" sz="3600" dirty="0">
              <a:solidFill>
                <a:schemeClr val="accent6"/>
              </a:solidFill>
              <a:latin typeface="+mj-lt"/>
            </a:endParaRPr>
          </a:p>
          <a:p>
            <a:pPr marL="457200" lvl="3" indent="-4572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sr-Latn-BA" sz="3600" dirty="0">
                <a:solidFill>
                  <a:schemeClr val="accent6"/>
                </a:solidFill>
                <a:latin typeface="+mj-lt"/>
              </a:rPr>
              <a:t>zasnovani na optičkom principu rada – najčešća izvedba </a:t>
            </a:r>
            <a:endParaRPr lang="en-US" sz="3600" dirty="0">
              <a:solidFill>
                <a:schemeClr val="accent6"/>
              </a:solidFill>
              <a:latin typeface="+mj-lt"/>
            </a:endParaRPr>
          </a:p>
          <a:p>
            <a:endParaRPr lang="en-US" sz="2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15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D582-CEA7-4ED5-BE77-2A528E84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558" y="55902"/>
            <a:ext cx="4693322" cy="763600"/>
          </a:xfrm>
        </p:spPr>
        <p:txBody>
          <a:bodyPr/>
          <a:lstStyle/>
          <a:p>
            <a:r>
              <a:rPr lang="sr-Latn-RS" sz="4800" dirty="0"/>
              <a:t>Tipovi enkodera</a:t>
            </a:r>
            <a:endParaRPr 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A0BC5-3192-46EE-9A7D-B81D15BFB4AB}"/>
              </a:ext>
            </a:extLst>
          </p:cNvPr>
          <p:cNvSpPr txBox="1"/>
          <p:nvPr/>
        </p:nvSpPr>
        <p:spPr>
          <a:xfrm>
            <a:off x="338725" y="3166644"/>
            <a:ext cx="43568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sr-Latn-RS" sz="2200" dirty="0">
                <a:solidFill>
                  <a:schemeClr val="accent5"/>
                </a:solidFill>
              </a:rPr>
              <a:t>Inkrementalni enkoder – daje informaciju o promeni pozicije</a:t>
            </a:r>
          </a:p>
          <a:p>
            <a:pPr>
              <a:buClr>
                <a:schemeClr val="accent6"/>
              </a:buClr>
            </a:pPr>
            <a:endParaRPr lang="sr-Latn-RS" sz="2200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54248-CECE-478F-9087-DC245D7D9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078" y="3918907"/>
            <a:ext cx="4713802" cy="2941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D90047-7A7E-4886-88ED-32F0DD663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04" y="827294"/>
            <a:ext cx="4156237" cy="2400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9B22F2-748E-47B9-9DA5-D97044BFF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48" y="855870"/>
            <a:ext cx="4030092" cy="23430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C60179-0987-424B-AF87-EFB894F04355}"/>
              </a:ext>
            </a:extLst>
          </p:cNvPr>
          <p:cNvSpPr txBox="1"/>
          <p:nvPr/>
        </p:nvSpPr>
        <p:spPr>
          <a:xfrm>
            <a:off x="6708904" y="3201017"/>
            <a:ext cx="43568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/>
              </a:buClr>
            </a:pPr>
            <a:r>
              <a:rPr lang="sr-Latn-RS" sz="2200" dirty="0">
                <a:solidFill>
                  <a:schemeClr val="accent5"/>
                </a:solidFill>
              </a:rPr>
              <a:t>Apsolutni enkoder – daje informaciju o apsolutnoj poziciji</a:t>
            </a:r>
          </a:p>
          <a:p>
            <a:pPr>
              <a:buClr>
                <a:schemeClr val="accent6"/>
              </a:buClr>
            </a:pPr>
            <a:endParaRPr lang="sr-Latn-RS" sz="2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298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D582-CEA7-4ED5-BE77-2A528E84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18" y="476959"/>
            <a:ext cx="10277200" cy="763600"/>
          </a:xfrm>
        </p:spPr>
        <p:txBody>
          <a:bodyPr/>
          <a:lstStyle/>
          <a:p>
            <a:r>
              <a:rPr lang="sr-Latn-RS" sz="4800" dirty="0"/>
              <a:t>Inkrementalni optički enkoder</a:t>
            </a:r>
            <a:endParaRPr 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A0BC5-3192-46EE-9A7D-B81D15BFB4AB}"/>
              </a:ext>
            </a:extLst>
          </p:cNvPr>
          <p:cNvSpPr txBox="1"/>
          <p:nvPr/>
        </p:nvSpPr>
        <p:spPr>
          <a:xfrm>
            <a:off x="224118" y="1497868"/>
            <a:ext cx="1166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sr-Latn-RS" sz="3200" dirty="0">
                <a:solidFill>
                  <a:schemeClr val="accent5"/>
                </a:solidFill>
              </a:rPr>
              <a:t>Konvertuje ugaoni pomeraj u niz impulsa</a:t>
            </a:r>
            <a:endParaRPr lang="en-US" sz="2200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0FC98-FBC9-4831-B1EE-5BD3EB91D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38521"/>
            <a:ext cx="7735504" cy="3348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70A19D-74D6-4E4D-A45A-AC6D401C8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742853"/>
            <a:ext cx="57150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87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D582-CEA7-4ED5-BE77-2A528E84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18" y="264926"/>
            <a:ext cx="10277200" cy="763600"/>
          </a:xfrm>
        </p:spPr>
        <p:txBody>
          <a:bodyPr/>
          <a:lstStyle/>
          <a:p>
            <a:r>
              <a:rPr lang="sr-Latn-RS" sz="4800" dirty="0"/>
              <a:t>Inkrementalni optički enkoder</a:t>
            </a:r>
            <a:endParaRPr 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A0BC5-3192-46EE-9A7D-B81D15BFB4AB}"/>
              </a:ext>
            </a:extLst>
          </p:cNvPr>
          <p:cNvSpPr txBox="1"/>
          <p:nvPr/>
        </p:nvSpPr>
        <p:spPr>
          <a:xfrm>
            <a:off x="224118" y="1140063"/>
            <a:ext cx="1166308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sr-Latn-RS" sz="2600" dirty="0">
                <a:solidFill>
                  <a:schemeClr val="accent5"/>
                </a:solidFill>
              </a:rPr>
              <a:t>Konvertuje ugaoni pomeraj diska/osovine enkodera u niz impulsa koje generiše na tranzistorskom izlazu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sr-Latn-RS" sz="2600" dirty="0">
                <a:solidFill>
                  <a:schemeClr val="accent5"/>
                </a:solidFill>
              </a:rPr>
              <a:t>Svaki impuls predstavlja jedan inkrement ugaonog pomeraja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sr-Latn-RS" sz="2600" dirty="0">
                <a:solidFill>
                  <a:schemeClr val="accent5"/>
                </a:solidFill>
              </a:rPr>
              <a:t>Brojanjem impulsa dobija se informacija o promeni pozicije osovine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sr-Latn-RS" sz="2600" dirty="0">
                <a:solidFill>
                  <a:schemeClr val="accent5"/>
                </a:solidFill>
              </a:rPr>
              <a:t>Enkoder obično ima 3 izlaza, od kojih dva pružaju informaciju o pomeraju, a treći je indeks izlaz koji daje informaciju o tome kada se disk nalazi u referentnoj poziciji 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sr-Latn-RS" sz="2600" dirty="0">
                <a:solidFill>
                  <a:schemeClr val="accent5"/>
                </a:solidFill>
              </a:rPr>
              <a:t>Za određivanje smera obrtanja koriste se impulsi sa prva dva kanala, obično označena sa A i B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sr-Latn-RS" sz="2600" dirty="0">
                <a:solidFill>
                  <a:schemeClr val="accent5"/>
                </a:solidFill>
              </a:rPr>
              <a:t>Impulsi su međusobno pomereni za četvrtinu periode, odnosno </a:t>
            </a:r>
            <a:r>
              <a:rPr lang="sr-Latn-RS" sz="2600" dirty="0">
                <a:solidFill>
                  <a:schemeClr val="accent5"/>
                </a:solidFill>
                <a:latin typeface="Symbol" panose="05050102010706020507" pitchFamily="18" charset="2"/>
              </a:rPr>
              <a:t>p</a:t>
            </a:r>
            <a:r>
              <a:rPr lang="sr-Latn-RS" sz="2600" dirty="0">
                <a:solidFill>
                  <a:schemeClr val="accent5"/>
                </a:solidFill>
              </a:rPr>
              <a:t>/2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sr-Latn-RS" sz="2600" dirty="0">
                <a:solidFill>
                  <a:schemeClr val="accent5"/>
                </a:solidFill>
              </a:rPr>
              <a:t>U jednom smeru kanal A ima uzlaznu ivicu, prelaz signala sa 0 na 1, za četvrtinu periode pre kanala B. U drugom smeru je obrnuto.</a:t>
            </a:r>
          </a:p>
          <a:p>
            <a:pPr marL="342900" indent="-3429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sr-Latn-RS" sz="2600" dirty="0">
                <a:solidFill>
                  <a:schemeClr val="accent5"/>
                </a:solidFill>
              </a:rPr>
              <a:t>Brzina kretanja može da se dobije na osnovu periode, odnosno frekvencije, impulsa na kanalima A ili B</a:t>
            </a:r>
          </a:p>
        </p:txBody>
      </p:sp>
    </p:spTree>
    <p:extLst>
      <p:ext uri="{BB962C8B-B14F-4D97-AF65-F5344CB8AC3E}">
        <p14:creationId xmlns:p14="http://schemas.microsoft.com/office/powerpoint/2010/main" val="153953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086467-850B-4423-86A1-BDCCC33A8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850" y="1440328"/>
            <a:ext cx="5011399" cy="43508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1885F3-CBAD-41D5-B33B-AB6A2A4965C8}"/>
              </a:ext>
            </a:extLst>
          </p:cNvPr>
          <p:cNvSpPr txBox="1"/>
          <p:nvPr/>
        </p:nvSpPr>
        <p:spPr>
          <a:xfrm>
            <a:off x="278751" y="365507"/>
            <a:ext cx="69171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4200" dirty="0">
                <a:solidFill>
                  <a:schemeClr val="accent5"/>
                </a:solidFill>
              </a:rPr>
              <a:t>Konstrukcija inkrementalnog optičkog enkodera</a:t>
            </a:r>
            <a:endParaRPr lang="en-US" sz="4200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93042-B48A-4C71-86B4-BC3C4902AA66}"/>
              </a:ext>
            </a:extLst>
          </p:cNvPr>
          <p:cNvSpPr txBox="1"/>
          <p:nvPr/>
        </p:nvSpPr>
        <p:spPr>
          <a:xfrm>
            <a:off x="417095" y="2358189"/>
            <a:ext cx="3611886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6"/>
              </a:buClr>
              <a:buFont typeface="+mj-lt"/>
              <a:buAutoNum type="arabicPeriod"/>
            </a:pPr>
            <a:r>
              <a:rPr lang="sr-Latn-RS" sz="2800" dirty="0">
                <a:solidFill>
                  <a:schemeClr val="accent5"/>
                </a:solidFill>
              </a:rPr>
              <a:t>Elektronika uređaja</a:t>
            </a:r>
          </a:p>
          <a:p>
            <a:pPr marL="342900" indent="-342900">
              <a:buClr>
                <a:schemeClr val="accent6"/>
              </a:buClr>
              <a:buFont typeface="+mj-lt"/>
              <a:buAutoNum type="arabicPeriod"/>
            </a:pPr>
            <a:r>
              <a:rPr lang="en-US" sz="2800" dirty="0" err="1">
                <a:solidFill>
                  <a:schemeClr val="accent5"/>
                </a:solidFill>
              </a:rPr>
              <a:t>Fototranzistor</a:t>
            </a:r>
            <a:endParaRPr lang="sr-Latn-RS" sz="2800" dirty="0">
              <a:solidFill>
                <a:schemeClr val="accent5"/>
              </a:solidFill>
            </a:endParaRPr>
          </a:p>
          <a:p>
            <a:pPr marL="342900" indent="-342900">
              <a:buClr>
                <a:schemeClr val="accent6"/>
              </a:buClr>
              <a:buFont typeface="+mj-lt"/>
              <a:buAutoNum type="arabicPeriod"/>
            </a:pPr>
            <a:r>
              <a:rPr lang="sr-Latn-RS" sz="2800" dirty="0">
                <a:solidFill>
                  <a:schemeClr val="accent5"/>
                </a:solidFill>
              </a:rPr>
              <a:t>Maska</a:t>
            </a:r>
          </a:p>
          <a:p>
            <a:pPr marL="342900" indent="-342900">
              <a:buClr>
                <a:schemeClr val="accent6"/>
              </a:buClr>
              <a:buFont typeface="+mj-lt"/>
              <a:buAutoNum type="arabicPeriod"/>
            </a:pPr>
            <a:r>
              <a:rPr lang="sr-Latn-RS" sz="2800" dirty="0">
                <a:solidFill>
                  <a:schemeClr val="accent5"/>
                </a:solidFill>
              </a:rPr>
              <a:t>Kodni disk</a:t>
            </a:r>
          </a:p>
          <a:p>
            <a:pPr marL="342900" indent="-342900">
              <a:buClr>
                <a:schemeClr val="accent6"/>
              </a:buClr>
              <a:buFont typeface="+mj-lt"/>
              <a:buAutoNum type="arabicPeriod"/>
            </a:pPr>
            <a:r>
              <a:rPr lang="sr-Latn-RS" sz="2800" dirty="0">
                <a:solidFill>
                  <a:schemeClr val="accent5"/>
                </a:solidFill>
              </a:rPr>
              <a:t>Izvor svetlosti</a:t>
            </a:r>
          </a:p>
          <a:p>
            <a:pPr marL="342900" indent="-342900">
              <a:buClr>
                <a:schemeClr val="accent6"/>
              </a:buClr>
              <a:buFont typeface="+mj-lt"/>
              <a:buAutoNum type="arabicPeriod"/>
            </a:pPr>
            <a:r>
              <a:rPr lang="sr-Latn-RS" sz="2800" dirty="0">
                <a:solidFill>
                  <a:schemeClr val="accent5"/>
                </a:solidFill>
              </a:rPr>
              <a:t>Kućište</a:t>
            </a:r>
          </a:p>
          <a:p>
            <a:pPr marL="342900" indent="-342900">
              <a:buClr>
                <a:schemeClr val="accent6"/>
              </a:buClr>
              <a:buFont typeface="+mj-lt"/>
              <a:buAutoNum type="arabicPeriod"/>
            </a:pPr>
            <a:endParaRPr lang="en-US" sz="2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337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12DF30-6219-4407-AF15-016A28343DBA}"/>
              </a:ext>
            </a:extLst>
          </p:cNvPr>
          <p:cNvSpPr txBox="1">
            <a:spLocks/>
          </p:cNvSpPr>
          <p:nvPr/>
        </p:nvSpPr>
        <p:spPr>
          <a:xfrm>
            <a:off x="288287" y="496486"/>
            <a:ext cx="102772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chemeClr val="accent6"/>
                </a:solidFill>
              </a:rPr>
              <a:t>OMRON</a:t>
            </a:r>
            <a:r>
              <a:rPr lang="sr-Latn-RS" sz="4800" dirty="0">
                <a:solidFill>
                  <a:schemeClr val="accent6"/>
                </a:solidFill>
              </a:rPr>
              <a:t> INKREMENTALNI OPTIČKI</a:t>
            </a:r>
            <a:r>
              <a:rPr lang="en-US" sz="4800" dirty="0">
                <a:solidFill>
                  <a:schemeClr val="accent6"/>
                </a:solidFill>
              </a:rPr>
              <a:t> ENKODER E6C2-CWZ5B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A31892-1AB8-409B-8967-4FFF2CD755E0}"/>
              </a:ext>
            </a:extLst>
          </p:cNvPr>
          <p:cNvSpPr/>
          <p:nvPr/>
        </p:nvSpPr>
        <p:spPr>
          <a:xfrm>
            <a:off x="2791326" y="2436832"/>
            <a:ext cx="6609348" cy="3866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6AEF50-1596-4175-BB12-F2B92215B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374" y="2436831"/>
            <a:ext cx="6755833" cy="382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47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2B1DE3-26DD-4F91-8B5D-F384025D35FC}"/>
              </a:ext>
            </a:extLst>
          </p:cNvPr>
          <p:cNvSpPr txBox="1">
            <a:spLocks/>
          </p:cNvSpPr>
          <p:nvPr/>
        </p:nvSpPr>
        <p:spPr>
          <a:xfrm>
            <a:off x="288287" y="496486"/>
            <a:ext cx="10277200" cy="76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sr-Latn-RS" sz="4800" dirty="0">
                <a:solidFill>
                  <a:schemeClr val="accent6"/>
                </a:solidFill>
              </a:rPr>
              <a:t>Dijagram izlaznog signala i mapa povezivanja</a:t>
            </a:r>
            <a:endParaRPr lang="en-US" sz="4800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0D83E4-038E-4350-A721-66734F1E893C}"/>
              </a:ext>
            </a:extLst>
          </p:cNvPr>
          <p:cNvSpPr/>
          <p:nvPr/>
        </p:nvSpPr>
        <p:spPr>
          <a:xfrm>
            <a:off x="786063" y="2695073"/>
            <a:ext cx="5598695" cy="3785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17372-9075-40FF-A6FA-04389807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34" y="2981799"/>
            <a:ext cx="4896351" cy="32124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92C484-B6E2-4E6B-B65C-2EA41E23755B}"/>
              </a:ext>
            </a:extLst>
          </p:cNvPr>
          <p:cNvSpPr/>
          <p:nvPr/>
        </p:nvSpPr>
        <p:spPr>
          <a:xfrm>
            <a:off x="7411453" y="3429000"/>
            <a:ext cx="3154034" cy="2234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6EB743-3990-4246-8263-DFC8B900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980" y="3428999"/>
            <a:ext cx="4164979" cy="223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96118"/>
      </p:ext>
    </p:extLst>
  </p:cSld>
  <p:clrMapOvr>
    <a:masterClrMapping/>
  </p:clrMapOvr>
</p:sld>
</file>

<file path=ppt/theme/theme1.xml><?xml version="1.0" encoding="utf-8"?>
<a:theme xmlns:a="http://schemas.openxmlformats.org/drawingml/2006/main" name="Solar Panel Project Proposal by Slidesgo">
  <a:themeElements>
    <a:clrScheme name="Simple Light">
      <a:dk1>
        <a:srgbClr val="F3F3F3"/>
      </a:dk1>
      <a:lt1>
        <a:srgbClr val="010203"/>
      </a:lt1>
      <a:dk2>
        <a:srgbClr val="B7B7B7"/>
      </a:dk2>
      <a:lt2>
        <a:srgbClr val="2B2929"/>
      </a:lt2>
      <a:accent1>
        <a:srgbClr val="FFFFFF"/>
      </a:accent1>
      <a:accent2>
        <a:srgbClr val="66666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7B7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Solar Panel Project Proposal by Slidesgo</Template>
  <TotalTime>163</TotalTime>
  <Words>429</Words>
  <Application>Microsoft Office PowerPoint</Application>
  <PresentationFormat>Widescreen</PresentationFormat>
  <Paragraphs>67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</vt:lpstr>
      <vt:lpstr>Calibri</vt:lpstr>
      <vt:lpstr>Darker Grotesque Medium</vt:lpstr>
      <vt:lpstr>DM Sans</vt:lpstr>
      <vt:lpstr>Fira Sans Extra Condensed Medium</vt:lpstr>
      <vt:lpstr>Lato</vt:lpstr>
      <vt:lpstr>Orbitron</vt:lpstr>
      <vt:lpstr>Proxima Nova</vt:lpstr>
      <vt:lpstr>Proxima Nova Semibold</vt:lpstr>
      <vt:lpstr>Symbol</vt:lpstr>
      <vt:lpstr>Solar Panel Project Proposal by Slidesgo</vt:lpstr>
      <vt:lpstr>Slidesgo Final Pages</vt:lpstr>
      <vt:lpstr>   OMRON ENCODER - E6C2-CWZ5B </vt:lpstr>
      <vt:lpstr>Šta je enkoder?</vt:lpstr>
      <vt:lpstr>Tri osnovna principa rada:</vt:lpstr>
      <vt:lpstr>Tipovi enkodera</vt:lpstr>
      <vt:lpstr>Inkrementalni optički enkoder</vt:lpstr>
      <vt:lpstr>Inkrementalni optički enkoder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Nikola Janković RA51-2018</dc:title>
  <dc:creator>RA 51/2018 - Janković Nikola</dc:creator>
  <cp:lastModifiedBy>Darko Stanisic</cp:lastModifiedBy>
  <cp:revision>48</cp:revision>
  <dcterms:created xsi:type="dcterms:W3CDTF">2021-12-02T17:50:37Z</dcterms:created>
  <dcterms:modified xsi:type="dcterms:W3CDTF">2022-11-23T11:14:50Z</dcterms:modified>
</cp:coreProperties>
</file>